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24"/>
  </p:notesMasterIdLst>
  <p:sldIdLst>
    <p:sldId id="256" r:id="rId5"/>
    <p:sldId id="257" r:id="rId6"/>
    <p:sldId id="258" r:id="rId7"/>
    <p:sldId id="259" r:id="rId8"/>
    <p:sldId id="260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74" r:id="rId21"/>
    <p:sldId id="275" r:id="rId22"/>
    <p:sldId id="276" r:id="rId23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Nunito Sans" panose="020B0604020202020204" charset="0"/>
      <p:regular r:id="rId29"/>
      <p:bold r:id="rId30"/>
      <p:italic r:id="rId31"/>
      <p:boldItalic r:id="rId32"/>
    </p:embeddedFont>
    <p:embeddedFont>
      <p:font typeface="Nunito Sans Light" panose="020B060402020202020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270">
          <p15:clr>
            <a:srgbClr val="9AA0A6"/>
          </p15:clr>
        </p15:guide>
        <p15:guide id="4" orient="horz" pos="2520">
          <p15:clr>
            <a:srgbClr val="9AA0A6"/>
          </p15:clr>
        </p15:guide>
        <p15:guide id="5" orient="horz" pos="961">
          <p15:clr>
            <a:srgbClr val="9AA0A6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jLuIjh8baTB8/ZfVRMoWMH0MyG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84"/>
      </p:cViewPr>
      <p:guideLst>
        <p:guide orient="horz" pos="2160"/>
        <p:guide pos="3840"/>
        <p:guide orient="horz" pos="2270"/>
        <p:guide orient="horz" pos="2520"/>
        <p:guide orient="horz" pos="9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10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5.fntdata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754894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208" name="Google Shape;20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213" name="Google Shape;21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218" name="Google Shape;21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03744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3882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46662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17111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0" y="123825"/>
            <a:ext cx="3048000" cy="143827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1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3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ding Main">
  <p:cSld name="Ending Mai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32"/>
          <p:cNvSpPr txBox="1">
            <a:spLocks noGrp="1"/>
          </p:cNvSpPr>
          <p:nvPr>
            <p:ph type="ctrTitle"/>
          </p:nvPr>
        </p:nvSpPr>
        <p:spPr>
          <a:xfrm>
            <a:off x="3352800" y="1371608"/>
            <a:ext cx="8026400" cy="192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867" b="1" cap="none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subTitle" idx="1"/>
          </p:nvPr>
        </p:nvSpPr>
        <p:spPr>
          <a:xfrm>
            <a:off x="3352800" y="4534683"/>
            <a:ext cx="6096000" cy="664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33"/>
              <a:buNone/>
              <a:defRPr sz="3733" b="1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D89AF"/>
              </a:buClr>
              <a:buSzPts val="2400"/>
              <a:buNone/>
              <a:defRPr>
                <a:solidFill>
                  <a:srgbClr val="BD89AF"/>
                </a:solidFill>
              </a:defRPr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D89AF"/>
              </a:buClr>
              <a:buSzPts val="2000"/>
              <a:buNone/>
              <a:defRPr>
                <a:solidFill>
                  <a:srgbClr val="BD89AF"/>
                </a:solidFill>
              </a:defRPr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D89AF"/>
              </a:buClr>
              <a:buSzPts val="1800"/>
              <a:buNone/>
              <a:defRPr>
                <a:solidFill>
                  <a:srgbClr val="BD89AF"/>
                </a:solidFill>
              </a:defRPr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D89AF"/>
              </a:buClr>
              <a:buSzPts val="1800"/>
              <a:buNone/>
              <a:defRPr>
                <a:solidFill>
                  <a:srgbClr val="BD89AF"/>
                </a:solidFill>
              </a:defRPr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D89AF"/>
              </a:buClr>
              <a:buSzPts val="1800"/>
              <a:buNone/>
              <a:defRPr>
                <a:solidFill>
                  <a:srgbClr val="BD89AF"/>
                </a:solidFill>
              </a:defRPr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D89AF"/>
              </a:buClr>
              <a:buSzPts val="1800"/>
              <a:buNone/>
              <a:defRPr>
                <a:solidFill>
                  <a:srgbClr val="BD89AF"/>
                </a:solidFill>
              </a:defRPr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D89AF"/>
              </a:buClr>
              <a:buSzPts val="1800"/>
              <a:buNone/>
              <a:defRPr>
                <a:solidFill>
                  <a:srgbClr val="BD89AF"/>
                </a:solidFill>
              </a:defRPr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D89AF"/>
              </a:buClr>
              <a:buSzPts val="1800"/>
              <a:buNone/>
              <a:defRPr>
                <a:solidFill>
                  <a:srgbClr val="BD89AF"/>
                </a:solidFill>
              </a:defRPr>
            </a:lvl9pPr>
          </a:lstStyle>
          <a:p>
            <a:endParaRPr/>
          </a:p>
        </p:txBody>
      </p:sp>
      <p:cxnSp>
        <p:nvCxnSpPr>
          <p:cNvPr id="75" name="Google Shape;75;p32"/>
          <p:cNvCxnSpPr/>
          <p:nvPr/>
        </p:nvCxnSpPr>
        <p:spPr>
          <a:xfrm>
            <a:off x="3352800" y="3530600"/>
            <a:ext cx="7924800" cy="0"/>
          </a:xfrm>
          <a:prstGeom prst="straightConnector1">
            <a:avLst/>
          </a:prstGeom>
          <a:noFill/>
          <a:ln w="19050" cap="flat" cmpd="sng">
            <a:solidFill>
              <a:srgbClr val="3F5C6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6" name="Google Shape;76;p32"/>
          <p:cNvSpPr txBox="1">
            <a:spLocks noGrp="1"/>
          </p:cNvSpPr>
          <p:nvPr>
            <p:ph type="body" idx="2"/>
          </p:nvPr>
        </p:nvSpPr>
        <p:spPr>
          <a:xfrm>
            <a:off x="3352800" y="5203432"/>
            <a:ext cx="6096000" cy="1223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25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 sz="1867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3F5C6C"/>
              </a:buClr>
              <a:buSzPts val="2133"/>
              <a:buNone/>
              <a:defRPr sz="2133">
                <a:solidFill>
                  <a:srgbClr val="3F5C6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3F5C6C"/>
              </a:buClr>
              <a:buSzPts val="2133"/>
              <a:buNone/>
              <a:defRPr sz="2133">
                <a:solidFill>
                  <a:srgbClr val="3F5C6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3F5C6C"/>
              </a:buClr>
              <a:buSzPts val="2133"/>
              <a:buNone/>
              <a:defRPr sz="2133">
                <a:solidFill>
                  <a:srgbClr val="3F5C6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3F5C6C"/>
              </a:buClr>
              <a:buSzPts val="2133"/>
              <a:buNone/>
              <a:defRPr sz="2133">
                <a:solidFill>
                  <a:srgbClr val="3F5C6C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7" name="Google Shape;77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299" y="868369"/>
            <a:ext cx="2209800" cy="100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rgbClr val="9E007E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9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D89AF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D89AF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D89AF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D89AF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D89AF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D89AF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D89AF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D89AF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D89AF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4"/>
          <p:cNvSpPr txBox="1">
            <a:spLocks noGrp="1"/>
          </p:cNvSpPr>
          <p:nvPr>
            <p:ph type="title"/>
          </p:nvPr>
        </p:nvSpPr>
        <p:spPr>
          <a:xfrm rot="5400000">
            <a:off x="7715251" y="1771650"/>
            <a:ext cx="46482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rgbClr val="9E007E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4"/>
          <p:cNvSpPr txBox="1">
            <a:spLocks noGrp="1"/>
          </p:cNvSpPr>
          <p:nvPr>
            <p:ph type="body" idx="1"/>
          </p:nvPr>
        </p:nvSpPr>
        <p:spPr>
          <a:xfrm rot="5400000">
            <a:off x="2381250" y="-781048"/>
            <a:ext cx="4648201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34"/>
          <p:cNvSpPr txBox="1">
            <a:spLocks noGrp="1"/>
          </p:cNvSpPr>
          <p:nvPr>
            <p:ph type="dt" idx="10"/>
          </p:nvPr>
        </p:nvSpPr>
        <p:spPr>
          <a:xfrm>
            <a:off x="838200" y="5991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4"/>
          <p:cNvSpPr txBox="1">
            <a:spLocks noGrp="1"/>
          </p:cNvSpPr>
          <p:nvPr>
            <p:ph type="ftr" idx="11"/>
          </p:nvPr>
        </p:nvSpPr>
        <p:spPr>
          <a:xfrm>
            <a:off x="3581400" y="599122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4"/>
          <p:cNvSpPr txBox="1">
            <a:spLocks noGrp="1"/>
          </p:cNvSpPr>
          <p:nvPr>
            <p:ph type="sldNum" idx="12"/>
          </p:nvPr>
        </p:nvSpPr>
        <p:spPr>
          <a:xfrm>
            <a:off x="8229600" y="5991226"/>
            <a:ext cx="1676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D89AF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D89AF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D89AF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D89AF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D89AF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D89AF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D89AF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D89AF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D89AF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>
                <a:solidFill>
                  <a:srgbClr val="9E007E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D89AF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D89AF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D89AF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D89AF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D89AF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D89AF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D89AF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D89AF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D89AF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Divider ">
  <p:cSld name="Section Divider ">
    <p:bg>
      <p:bgPr>
        <a:solidFill>
          <a:srgbClr val="A4BCC2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5"/>
          <p:cNvSpPr txBox="1">
            <a:spLocks noGrp="1"/>
          </p:cNvSpPr>
          <p:nvPr>
            <p:ph type="ctrTitle"/>
          </p:nvPr>
        </p:nvSpPr>
        <p:spPr>
          <a:xfrm>
            <a:off x="914400" y="1193801"/>
            <a:ext cx="10363200" cy="2406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333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1" name="Google Shape;31;p25"/>
          <p:cNvCxnSpPr/>
          <p:nvPr/>
        </p:nvCxnSpPr>
        <p:spPr>
          <a:xfrm>
            <a:off x="1117600" y="3733800"/>
            <a:ext cx="10160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rgbClr val="9E007E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D89AF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D89AF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D89AF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D89AF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D89AF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D89AF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D89AF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D89AF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D89AF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rgbClr val="9E007E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7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D89AF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D89AF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D89AF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D89AF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D89AF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D89AF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D89AF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D89AF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D89AF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rgbClr val="9E007E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D89AF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D89AF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D89AF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D89AF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D89AF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D89AF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D89AF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D89AF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D89AF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D89AF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D89AF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D89AF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D89AF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D89AF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D89AF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D89AF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D89AF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D89AF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>
                <a:solidFill>
                  <a:srgbClr val="9E007E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body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D89AF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D89AF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D89AF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D89AF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D89AF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D89AF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D89AF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D89AF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D89AF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>
            <a:spLocks noGrp="1"/>
          </p:cNvSpPr>
          <p:nvPr>
            <p:ph type="pic" idx="2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endParaRPr/>
          </a:p>
        </p:txBody>
      </p:sp>
      <p:sp>
        <p:nvSpPr>
          <p:cNvPr id="67" name="Google Shape;67;p31"/>
          <p:cNvSpPr txBox="1">
            <a:spLocks noGrp="1"/>
          </p:cNvSpPr>
          <p:nvPr>
            <p:ph type="body" idx="1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D89AF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D89AF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D89AF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D89AF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D89AF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D89AF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D89AF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D89AF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D89AF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BD89AF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BD89AF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endParaRPr/>
          </a:p>
        </p:txBody>
      </p:sp>
      <p:sp>
        <p:nvSpPr>
          <p:cNvPr id="15" name="Google Shape;15;p2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D89AF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D89AF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D89AF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D89AF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D89AF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D89AF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D89AF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D89AF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D89AF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" name="Google Shape;16;p2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8993189" y="152400"/>
            <a:ext cx="3375025" cy="1182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9982200" y="5410201"/>
            <a:ext cx="2209800" cy="10064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strips dir="rd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smarcus@beckerlawyers.co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 txBox="1">
            <a:spLocks noGrp="1"/>
          </p:cNvSpPr>
          <p:nvPr>
            <p:ph type="ctrTitle"/>
          </p:nvPr>
        </p:nvSpPr>
        <p:spPr>
          <a:xfrm>
            <a:off x="1524000" y="1584276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/>
            <a:r>
              <a:rPr lang="en-US" dirty="0"/>
              <a:t>CCIM / RCA Presentation: Contractual Sticking Points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>
            <a:spLocks noGrp="1"/>
          </p:cNvSpPr>
          <p:nvPr>
            <p:ph type="title"/>
          </p:nvPr>
        </p:nvSpPr>
        <p:spPr>
          <a:xfrm>
            <a:off x="1756806" y="864016"/>
            <a:ext cx="8678388" cy="927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algn="ctr"/>
            <a:r>
              <a:rPr lang="en-US" sz="3100" dirty="0"/>
              <a:t>Leases</a:t>
            </a:r>
            <a:br>
              <a:rPr lang="en-US" dirty="0"/>
            </a:br>
            <a:endParaRPr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3D9B02-0C95-4F3D-9E31-DDB567F1C12A}"/>
              </a:ext>
            </a:extLst>
          </p:cNvPr>
          <p:cNvSpPr/>
          <p:nvPr/>
        </p:nvSpPr>
        <p:spPr>
          <a:xfrm>
            <a:off x="1756806" y="1995655"/>
            <a:ext cx="921543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Nunito Sans Light" panose="00000400000000000000" pitchFamily="2" charset="0"/>
              </a:rPr>
              <a:t>First, some key words:</a:t>
            </a:r>
          </a:p>
          <a:p>
            <a:r>
              <a:rPr lang="en-US" sz="1600" dirty="0">
                <a:latin typeface="Nunito Sans Light" panose="00000400000000000000" pitchFamily="2" charset="0"/>
              </a:rPr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Nunito Sans Light" panose="00000400000000000000" pitchFamily="2" charset="0"/>
              </a:rPr>
              <a:t>Subordination:</a:t>
            </a:r>
            <a:r>
              <a:rPr lang="en-US" sz="1600" dirty="0">
                <a:latin typeface="Nunito Sans Light" panose="00000400000000000000" pitchFamily="2" charset="0"/>
              </a:rPr>
              <a:t> relates to the </a:t>
            </a:r>
            <a:r>
              <a:rPr lang="en-US" sz="1600" u="sng" dirty="0">
                <a:latin typeface="Nunito Sans Light" panose="00000400000000000000" pitchFamily="2" charset="0"/>
              </a:rPr>
              <a:t>priority that the lease and tenant’s rights under the lease have relative to other matters affecting title to the property</a:t>
            </a:r>
            <a:r>
              <a:rPr lang="en-US" sz="1600" dirty="0">
                <a:latin typeface="Nunito Sans Light" panose="00000400000000000000" pitchFamily="2" charset="0"/>
              </a:rPr>
              <a:t>.  For example: a tenant’s lease will be subordinate to any mortgage that may come into existence after the lease.</a:t>
            </a:r>
          </a:p>
          <a:p>
            <a:r>
              <a:rPr lang="en-US" sz="1600" dirty="0">
                <a:latin typeface="Nunito Sans Light" panose="00000400000000000000" pitchFamily="2" charset="0"/>
              </a:rPr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Nunito Sans Light" panose="00000400000000000000" pitchFamily="2" charset="0"/>
              </a:rPr>
              <a:t>Non-disturbance: </a:t>
            </a:r>
            <a:r>
              <a:rPr lang="en-US" sz="1600" u="sng" dirty="0">
                <a:latin typeface="Nunito Sans Light" panose="00000400000000000000" pitchFamily="2" charset="0"/>
              </a:rPr>
              <a:t>protection for the tenant </a:t>
            </a:r>
            <a:r>
              <a:rPr lang="en-US" sz="1600" dirty="0">
                <a:latin typeface="Nunito Sans Light" panose="00000400000000000000" pitchFamily="2" charset="0"/>
              </a:rPr>
              <a:t>in the event of a foreclosure.  Without non-disturbance language, if the lease is subordinate to the mortgage, upon foreclosure the lender can name the tenant as a party and foreclose their interest</a:t>
            </a:r>
          </a:p>
          <a:p>
            <a:r>
              <a:rPr lang="en-US" sz="1600" dirty="0">
                <a:latin typeface="Nunito Sans Light" panose="00000400000000000000" pitchFamily="2" charset="0"/>
              </a:rPr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Nunito Sans Light" panose="00000400000000000000" pitchFamily="2" charset="0"/>
              </a:rPr>
              <a:t>Attornment:</a:t>
            </a:r>
            <a:r>
              <a:rPr lang="en-US" sz="1600" dirty="0">
                <a:latin typeface="Nunito Sans Light" panose="00000400000000000000" pitchFamily="2" charset="0"/>
              </a:rPr>
              <a:t> </a:t>
            </a:r>
            <a:r>
              <a:rPr lang="en-US" sz="1600" u="sng" dirty="0">
                <a:latin typeface="Nunito Sans Light" panose="00000400000000000000" pitchFamily="2" charset="0"/>
              </a:rPr>
              <a:t>protection for the lender</a:t>
            </a:r>
            <a:r>
              <a:rPr lang="en-US" sz="1600" dirty="0">
                <a:latin typeface="Nunito Sans Light" panose="00000400000000000000" pitchFamily="2" charset="0"/>
              </a:rPr>
              <a:t>.  Tenant will recognize the lender as the “new-landlord” in the event of a foreclosure.</a:t>
            </a:r>
          </a:p>
        </p:txBody>
      </p:sp>
    </p:spTree>
    <p:extLst>
      <p:ext uri="{BB962C8B-B14F-4D97-AF65-F5344CB8AC3E}">
        <p14:creationId xmlns:p14="http://schemas.microsoft.com/office/powerpoint/2010/main" val="1614204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DD43B66-7648-4509-AA49-4CE3409E9A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438385"/>
              </p:ext>
            </p:extLst>
          </p:nvPr>
        </p:nvGraphicFramePr>
        <p:xfrm>
          <a:off x="1792663" y="2109247"/>
          <a:ext cx="8606673" cy="24816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0120">
                  <a:extLst>
                    <a:ext uri="{9D8B030D-6E8A-4147-A177-3AD203B41FA5}">
                      <a16:colId xmlns:a16="http://schemas.microsoft.com/office/drawing/2014/main" val="2348006895"/>
                    </a:ext>
                  </a:extLst>
                </a:gridCol>
                <a:gridCol w="2142003">
                  <a:extLst>
                    <a:ext uri="{9D8B030D-6E8A-4147-A177-3AD203B41FA5}">
                      <a16:colId xmlns:a16="http://schemas.microsoft.com/office/drawing/2014/main" val="634327588"/>
                    </a:ext>
                  </a:extLst>
                </a:gridCol>
                <a:gridCol w="2327944">
                  <a:extLst>
                    <a:ext uri="{9D8B030D-6E8A-4147-A177-3AD203B41FA5}">
                      <a16:colId xmlns:a16="http://schemas.microsoft.com/office/drawing/2014/main" val="2516783736"/>
                    </a:ext>
                  </a:extLst>
                </a:gridCol>
                <a:gridCol w="1926606">
                  <a:extLst>
                    <a:ext uri="{9D8B030D-6E8A-4147-A177-3AD203B41FA5}">
                      <a16:colId xmlns:a16="http://schemas.microsoft.com/office/drawing/2014/main" val="4285960717"/>
                    </a:ext>
                  </a:extLst>
                </a:gridCol>
              </a:tblGrid>
              <a:tr h="2481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Clause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Landlord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Tenant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Compromise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373946"/>
                  </a:ext>
                </a:extLst>
              </a:tr>
              <a:tr h="22334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Use of Premises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Narrow – “exclusively for x purposes”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Broad – “any use permitted by law”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“Tenant may not use nor occupy the Premises other than for general office AND other uses related thereto or incidental to such purposes.”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7216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6832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3219CFC-2136-4CED-B208-106D349668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520405"/>
              </p:ext>
            </p:extLst>
          </p:nvPr>
        </p:nvGraphicFramePr>
        <p:xfrm>
          <a:off x="1792663" y="1760542"/>
          <a:ext cx="8606673" cy="22733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0120">
                  <a:extLst>
                    <a:ext uri="{9D8B030D-6E8A-4147-A177-3AD203B41FA5}">
                      <a16:colId xmlns:a16="http://schemas.microsoft.com/office/drawing/2014/main" val="200417410"/>
                    </a:ext>
                  </a:extLst>
                </a:gridCol>
                <a:gridCol w="2142003">
                  <a:extLst>
                    <a:ext uri="{9D8B030D-6E8A-4147-A177-3AD203B41FA5}">
                      <a16:colId xmlns:a16="http://schemas.microsoft.com/office/drawing/2014/main" val="1303532677"/>
                    </a:ext>
                  </a:extLst>
                </a:gridCol>
                <a:gridCol w="2327944">
                  <a:extLst>
                    <a:ext uri="{9D8B030D-6E8A-4147-A177-3AD203B41FA5}">
                      <a16:colId xmlns:a16="http://schemas.microsoft.com/office/drawing/2014/main" val="2562670950"/>
                    </a:ext>
                  </a:extLst>
                </a:gridCol>
                <a:gridCol w="1926606">
                  <a:extLst>
                    <a:ext uri="{9D8B030D-6E8A-4147-A177-3AD203B41FA5}">
                      <a16:colId xmlns:a16="http://schemas.microsoft.com/office/drawing/2014/main" val="3052655759"/>
                    </a:ext>
                  </a:extLst>
                </a:gridCol>
              </a:tblGrid>
              <a:tr h="1742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Clause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Landlord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Tenant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Compromise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5005159"/>
                  </a:ext>
                </a:extLst>
              </a:tr>
              <a:tr h="20904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Term: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Landlord will want to begin receiving rent as soon as possible: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either upon signing the lease or 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once Landlord has Substantially Completed the Premises.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Tenant will want to only begin paying rent once Tenant has received all appropriate approvals to being conducting business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Tenant will also want a “drop dead date” so Tenant is not tied up waiting indefinitely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If the Premises are not Substantially Complete within _____ days after the Scheduled Commencement Date, then Tenant shall have the right to terminate the Lease.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6423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7009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C96846A-8AE4-43C8-AC7A-17A8191A40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808874"/>
              </p:ext>
            </p:extLst>
          </p:nvPr>
        </p:nvGraphicFramePr>
        <p:xfrm>
          <a:off x="1792663" y="1620085"/>
          <a:ext cx="8606673" cy="29801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0120">
                  <a:extLst>
                    <a:ext uri="{9D8B030D-6E8A-4147-A177-3AD203B41FA5}">
                      <a16:colId xmlns:a16="http://schemas.microsoft.com/office/drawing/2014/main" val="794264077"/>
                    </a:ext>
                  </a:extLst>
                </a:gridCol>
                <a:gridCol w="2142003">
                  <a:extLst>
                    <a:ext uri="{9D8B030D-6E8A-4147-A177-3AD203B41FA5}">
                      <a16:colId xmlns:a16="http://schemas.microsoft.com/office/drawing/2014/main" val="1816658969"/>
                    </a:ext>
                  </a:extLst>
                </a:gridCol>
                <a:gridCol w="2327944">
                  <a:extLst>
                    <a:ext uri="{9D8B030D-6E8A-4147-A177-3AD203B41FA5}">
                      <a16:colId xmlns:a16="http://schemas.microsoft.com/office/drawing/2014/main" val="544590443"/>
                    </a:ext>
                  </a:extLst>
                </a:gridCol>
                <a:gridCol w="1926606">
                  <a:extLst>
                    <a:ext uri="{9D8B030D-6E8A-4147-A177-3AD203B41FA5}">
                      <a16:colId xmlns:a16="http://schemas.microsoft.com/office/drawing/2014/main" val="1055694261"/>
                    </a:ext>
                  </a:extLst>
                </a:gridCol>
              </a:tblGrid>
              <a:tr h="1735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Clause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Landlord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Tenant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Compromise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7390348"/>
                  </a:ext>
                </a:extLst>
              </a:tr>
              <a:tr h="27972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Base Rent (rentable square footage or the premises x  the cost per square foot)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</a:rPr>
                        <a:t>Limits</a:t>
                      </a:r>
                      <a:r>
                        <a:rPr lang="en-US" sz="1200" dirty="0">
                          <a:effectLst/>
                        </a:rPr>
                        <a:t>: If any “free rent” is given by Landlord, Landlord may want to limit the “free rent” to the Base Rent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</a:rPr>
                        <a:t>Layers</a:t>
                      </a:r>
                      <a:r>
                        <a:rPr lang="en-US" sz="1200" dirty="0">
                          <a:effectLst/>
                        </a:rPr>
                        <a:t>: Landlord may wish to layer free rent over several months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</a:rPr>
                        <a:t>Recapture</a:t>
                      </a:r>
                      <a:r>
                        <a:rPr lang="en-US" sz="1200" dirty="0">
                          <a:effectLst/>
                        </a:rPr>
                        <a:t>: Landlord may wish to recapture free rent in the event of a tenant default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Tenant’s main concern is that Base Rent not be due until a date which is attached to Tenant being operational.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Payment of rent commence on a defined Rent Commencement Date rather than the Effective Date of the Lease.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627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9602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23A016B-8DE6-4AD2-8EF5-42890C3E02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343695"/>
              </p:ext>
            </p:extLst>
          </p:nvPr>
        </p:nvGraphicFramePr>
        <p:xfrm>
          <a:off x="1792663" y="1927397"/>
          <a:ext cx="8606673" cy="2011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0120">
                  <a:extLst>
                    <a:ext uri="{9D8B030D-6E8A-4147-A177-3AD203B41FA5}">
                      <a16:colId xmlns:a16="http://schemas.microsoft.com/office/drawing/2014/main" val="904899961"/>
                    </a:ext>
                  </a:extLst>
                </a:gridCol>
                <a:gridCol w="2142003">
                  <a:extLst>
                    <a:ext uri="{9D8B030D-6E8A-4147-A177-3AD203B41FA5}">
                      <a16:colId xmlns:a16="http://schemas.microsoft.com/office/drawing/2014/main" val="13127189"/>
                    </a:ext>
                  </a:extLst>
                </a:gridCol>
                <a:gridCol w="2327944">
                  <a:extLst>
                    <a:ext uri="{9D8B030D-6E8A-4147-A177-3AD203B41FA5}">
                      <a16:colId xmlns:a16="http://schemas.microsoft.com/office/drawing/2014/main" val="3553561465"/>
                    </a:ext>
                  </a:extLst>
                </a:gridCol>
                <a:gridCol w="1926606">
                  <a:extLst>
                    <a:ext uri="{9D8B030D-6E8A-4147-A177-3AD203B41FA5}">
                      <a16:colId xmlns:a16="http://schemas.microsoft.com/office/drawing/2014/main" val="3873907557"/>
                    </a:ext>
                  </a:extLst>
                </a:gridCol>
              </a:tblGrid>
              <a:tr h="1795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Clause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Landlord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Tenant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Compromise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6472425"/>
                  </a:ext>
                </a:extLst>
              </a:tr>
              <a:tr h="17297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Quiet </a:t>
                      </a: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Enjoyment – So long as Tenant is not in default of the Lease, Tenant is entitled to uninterrupted use of the Premises during the term.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Landlord is covenanting that Landlord has good title to the Building and Premises and no other person or entity can interfere or interrupt Tenant’s use.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Protects against Tenant having to enforce its rights under the Lease against third parties (i.e., </a:t>
                      </a:r>
                      <a:r>
                        <a:rPr lang="en-US" sz="1200" dirty="0">
                          <a:effectLst/>
                          <a:highlight>
                            <a:srgbClr val="FFFF00"/>
                          </a:highlight>
                        </a:rPr>
                        <a:t>Government</a:t>
                      </a:r>
                      <a:r>
                        <a:rPr lang="en-US" sz="1200" dirty="0">
                          <a:effectLst/>
                        </a:rPr>
                        <a:t>). 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Tenant may also request that Landlord maintain the Building and Premises in “</a:t>
                      </a:r>
                      <a:r>
                        <a:rPr lang="en-US" sz="1200" u="sng" dirty="0">
                          <a:effectLst/>
                        </a:rPr>
                        <a:t>first class </a:t>
                      </a:r>
                      <a:r>
                        <a:rPr lang="en-US" sz="1200" dirty="0">
                          <a:effectLst/>
                        </a:rPr>
                        <a:t>condition”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Landlord will want rent to be paid in order for Tenant to receive these QE protections.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Landlord may desire to limit the language to “</a:t>
                      </a:r>
                      <a:r>
                        <a:rPr lang="en-US" sz="1200" u="sng" dirty="0">
                          <a:effectLst/>
                        </a:rPr>
                        <a:t>first class</a:t>
                      </a:r>
                      <a:r>
                        <a:rPr lang="en-US" sz="1200" u="none" dirty="0">
                          <a:effectLst/>
                        </a:rPr>
                        <a:t>” building</a:t>
                      </a:r>
                      <a:r>
                        <a:rPr lang="en-US" sz="1200" dirty="0">
                          <a:effectLst/>
                        </a:rPr>
                        <a:t> in a </a:t>
                      </a:r>
                      <a:r>
                        <a:rPr lang="en-US" sz="1200" b="1" dirty="0">
                          <a:effectLst/>
                        </a:rPr>
                        <a:t>geographical area where premises is located</a:t>
                      </a:r>
                      <a:r>
                        <a:rPr lang="en-US" sz="1200" b="0" dirty="0">
                          <a:effectLst/>
                        </a:rPr>
                        <a:t>.”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5467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2378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F6146DD-8F77-46F6-BC06-16B82031D2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925788"/>
              </p:ext>
            </p:extLst>
          </p:nvPr>
        </p:nvGraphicFramePr>
        <p:xfrm>
          <a:off x="1792663" y="1493764"/>
          <a:ext cx="8606673" cy="36956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0120">
                  <a:extLst>
                    <a:ext uri="{9D8B030D-6E8A-4147-A177-3AD203B41FA5}">
                      <a16:colId xmlns:a16="http://schemas.microsoft.com/office/drawing/2014/main" val="3800861744"/>
                    </a:ext>
                  </a:extLst>
                </a:gridCol>
                <a:gridCol w="2142003">
                  <a:extLst>
                    <a:ext uri="{9D8B030D-6E8A-4147-A177-3AD203B41FA5}">
                      <a16:colId xmlns:a16="http://schemas.microsoft.com/office/drawing/2014/main" val="479593048"/>
                    </a:ext>
                  </a:extLst>
                </a:gridCol>
                <a:gridCol w="2327944">
                  <a:extLst>
                    <a:ext uri="{9D8B030D-6E8A-4147-A177-3AD203B41FA5}">
                      <a16:colId xmlns:a16="http://schemas.microsoft.com/office/drawing/2014/main" val="2654487554"/>
                    </a:ext>
                  </a:extLst>
                </a:gridCol>
                <a:gridCol w="1926606">
                  <a:extLst>
                    <a:ext uri="{9D8B030D-6E8A-4147-A177-3AD203B41FA5}">
                      <a16:colId xmlns:a16="http://schemas.microsoft.com/office/drawing/2014/main" val="1282556200"/>
                    </a:ext>
                  </a:extLst>
                </a:gridCol>
              </a:tblGrid>
              <a:tr h="1782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Clause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Landlord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Tenant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Compromise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0794562"/>
                  </a:ext>
                </a:extLst>
              </a:tr>
              <a:tr h="35127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Inspection and Repair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Landlord wants authority to enter Premises at all times to maintain, inspect, show the Premises without prior notice to Tenant.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Tenant desires protection against unwanted intrusions and requires Landlord obtain consent and restrict access to after normal business hours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Landlord may use reasonable efforts not to enter Premises during normal business hours.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If Landlord does enter during normal business hours, Landlord will not interfere with Tenant.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May limit Landlord to x times per year unless emergency or in final year for showing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97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4277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0D63D71-C3BB-49DD-87E3-9D37CE4157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418138"/>
              </p:ext>
            </p:extLst>
          </p:nvPr>
        </p:nvGraphicFramePr>
        <p:xfrm>
          <a:off x="1792663" y="1982071"/>
          <a:ext cx="8606673" cy="19290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0120">
                  <a:extLst>
                    <a:ext uri="{9D8B030D-6E8A-4147-A177-3AD203B41FA5}">
                      <a16:colId xmlns:a16="http://schemas.microsoft.com/office/drawing/2014/main" val="1860104247"/>
                    </a:ext>
                  </a:extLst>
                </a:gridCol>
                <a:gridCol w="2142003">
                  <a:extLst>
                    <a:ext uri="{9D8B030D-6E8A-4147-A177-3AD203B41FA5}">
                      <a16:colId xmlns:a16="http://schemas.microsoft.com/office/drawing/2014/main" val="436044290"/>
                    </a:ext>
                  </a:extLst>
                </a:gridCol>
                <a:gridCol w="2327944">
                  <a:extLst>
                    <a:ext uri="{9D8B030D-6E8A-4147-A177-3AD203B41FA5}">
                      <a16:colId xmlns:a16="http://schemas.microsoft.com/office/drawing/2014/main" val="1926609969"/>
                    </a:ext>
                  </a:extLst>
                </a:gridCol>
                <a:gridCol w="1926606">
                  <a:extLst>
                    <a:ext uri="{9D8B030D-6E8A-4147-A177-3AD203B41FA5}">
                      <a16:colId xmlns:a16="http://schemas.microsoft.com/office/drawing/2014/main" val="1984777445"/>
                    </a:ext>
                  </a:extLst>
                </a:gridCol>
              </a:tblGrid>
              <a:tr h="3215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Clause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Landlord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Tenant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Compromise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2173036"/>
                  </a:ext>
                </a:extLst>
              </a:tr>
              <a:tr h="16075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Brokers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Tenant to identify all Brokers with whom Tenant had dealings regarding the Lease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May have worked with several.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Reciprocal indemnifications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613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5079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9"/>
          <p:cNvSpPr txBox="1">
            <a:spLocks noGrp="1"/>
          </p:cNvSpPr>
          <p:nvPr>
            <p:ph type="title"/>
          </p:nvPr>
        </p:nvSpPr>
        <p:spPr>
          <a:xfrm>
            <a:off x="3761018" y="2290986"/>
            <a:ext cx="459113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6000"/>
              <a:t>Q&amp;A</a:t>
            </a:r>
            <a:endParaRPr sz="4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0"/>
          <p:cNvSpPr txBox="1">
            <a:spLocks noGrp="1"/>
          </p:cNvSpPr>
          <p:nvPr>
            <p:ph type="ctrTitle"/>
          </p:nvPr>
        </p:nvSpPr>
        <p:spPr>
          <a:xfrm>
            <a:off x="914400" y="1193801"/>
            <a:ext cx="10363200" cy="2406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5400" dirty="0"/>
              <a:t>www.beckerlawyers.com</a:t>
            </a:r>
            <a:br>
              <a:rPr lang="en-US" sz="5400" dirty="0"/>
            </a:br>
            <a:r>
              <a:rPr lang="en-US" sz="5400" dirty="0"/>
              <a:t>www.beckercovid19.com</a:t>
            </a:r>
            <a:endParaRPr dirty="0"/>
          </a:p>
        </p:txBody>
      </p:sp>
    </p:spTree>
  </p:cSld>
  <p:clrMapOvr>
    <a:masterClrMapping/>
  </p:clrMapOvr>
  <p:transition spd="slow">
    <p:strips dir="r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1"/>
          <p:cNvSpPr txBox="1">
            <a:spLocks noGrp="1"/>
          </p:cNvSpPr>
          <p:nvPr>
            <p:ph type="title"/>
          </p:nvPr>
        </p:nvSpPr>
        <p:spPr>
          <a:xfrm>
            <a:off x="3433352" y="604700"/>
            <a:ext cx="5325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6000">
                <a:latin typeface="Nunito Sans"/>
                <a:ea typeface="Nunito Sans"/>
                <a:cs typeface="Nunito Sans"/>
                <a:sym typeface="Nunito Sans"/>
              </a:rPr>
              <a:t>THANK YOU!</a:t>
            </a:r>
            <a:endParaRPr sz="4800"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21" name="Google Shape;221;p21"/>
          <p:cNvSpPr txBox="1"/>
          <p:nvPr/>
        </p:nvSpPr>
        <p:spPr>
          <a:xfrm>
            <a:off x="5605807" y="2597275"/>
            <a:ext cx="3712719" cy="20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Scott Marcus, Esq.</a:t>
            </a:r>
            <a:endParaRPr sz="1800" b="1" i="0" u="none" strike="noStrike" cap="none" dirty="0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Becker</a:t>
            </a:r>
            <a:endParaRPr lang="en-US"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Shareholder / Real Estate Attorney</a:t>
            </a:r>
            <a:endParaRPr lang="en-US"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954.364.6045</a:t>
            </a:r>
            <a:endParaRPr sz="1800" b="0" i="0" u="none" strike="noStrike" cap="none" dirty="0">
              <a:solidFill>
                <a:srgbClr val="000000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500" b="0" i="0" u="sng" strike="noStrike" cap="none" dirty="0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  <a:hlinkClick r:id="rId3"/>
              </a:rPr>
              <a:t>smarcus@beckerlawyers.com</a:t>
            </a:r>
            <a:endParaRPr sz="1500" b="0" i="0" u="none" strike="noStrike" cap="none" dirty="0">
              <a:solidFill>
                <a:schemeClr val="dk1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pic>
        <p:nvPicPr>
          <p:cNvPr id="3" name="Picture 2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577C1F04-9E54-484F-ACF7-CD4D264C0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73" y="2597275"/>
            <a:ext cx="1985936" cy="17947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>
            <a:spLocks noGrp="1"/>
          </p:cNvSpPr>
          <p:nvPr>
            <p:ph type="title"/>
          </p:nvPr>
        </p:nvSpPr>
        <p:spPr>
          <a:xfrm>
            <a:off x="1756806" y="772872"/>
            <a:ext cx="8678388" cy="2268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3100" dirty="0"/>
              <a:t>So, what happens after an LOI is signed that results in the parties not entering into a Contract?</a:t>
            </a:r>
            <a:br>
              <a:rPr lang="en-US" altLang="en-US" sz="3100" dirty="0"/>
            </a:br>
            <a:br>
              <a:rPr lang="en-US" altLang="en-US" sz="3100" dirty="0"/>
            </a:br>
            <a:r>
              <a:rPr lang="en-US" altLang="en-US" sz="3100" dirty="0">
                <a:solidFill>
                  <a:srgbClr val="000000"/>
                </a:solidFill>
              </a:rPr>
              <a:t>Multiple reasons:</a:t>
            </a:r>
            <a:br>
              <a:rPr lang="en-US" altLang="en-US" sz="2900" dirty="0"/>
            </a:br>
            <a:endParaRPr sz="29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E1C7602-417A-40A5-82DA-E1B527B0E4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171843"/>
              </p:ext>
            </p:extLst>
          </p:nvPr>
        </p:nvGraphicFramePr>
        <p:xfrm>
          <a:off x="2618375" y="2797754"/>
          <a:ext cx="6955250" cy="27074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76755">
                  <a:extLst>
                    <a:ext uri="{9D8B030D-6E8A-4147-A177-3AD203B41FA5}">
                      <a16:colId xmlns:a16="http://schemas.microsoft.com/office/drawing/2014/main" val="4009873678"/>
                    </a:ext>
                  </a:extLst>
                </a:gridCol>
                <a:gridCol w="3378495">
                  <a:extLst>
                    <a:ext uri="{9D8B030D-6E8A-4147-A177-3AD203B41FA5}">
                      <a16:colId xmlns:a16="http://schemas.microsoft.com/office/drawing/2014/main" val="823189542"/>
                    </a:ext>
                  </a:extLst>
                </a:gridCol>
              </a:tblGrid>
              <a:tr h="773572"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Nunito Sans Light" panose="00000400000000000000" pitchFamily="2" charset="0"/>
                      </a:endParaRPr>
                    </a:p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Nunito Sans Light" panose="00000400000000000000" pitchFamily="2" charset="0"/>
                        </a:rPr>
                        <a:t>Reason or Factors</a:t>
                      </a:r>
                      <a:endParaRPr lang="en-US" sz="1400" b="1" dirty="0">
                        <a:effectLst/>
                        <a:latin typeface="Nunito Sans Light" panose="000004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Nunito Sans Light" panose="00000400000000000000" pitchFamily="2" charset="0"/>
                      </a:endParaRPr>
                    </a:p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Nunito Sans Light" panose="00000400000000000000" pitchFamily="2" charset="0"/>
                        </a:rPr>
                        <a:t>Ability to Control (1-5 Scale) </a:t>
                      </a:r>
                    </a:p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Nunito Sans Light" panose="00000400000000000000" pitchFamily="2" charset="0"/>
                        </a:rPr>
                        <a:t>1 = No Control, 5 = Control</a:t>
                      </a:r>
                      <a:endParaRPr lang="en-US" sz="1400" b="1" dirty="0">
                        <a:effectLst/>
                        <a:latin typeface="Nunito Sans Light" panose="000004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0062633"/>
                  </a:ext>
                </a:extLst>
              </a:tr>
              <a:tr h="386785">
                <a:tc>
                  <a:txBody>
                    <a:bodyPr/>
                    <a:lstStyle/>
                    <a:p>
                      <a:pPr marL="45720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Nunito Sans Light" panose="00000400000000000000" pitchFamily="2" charset="0"/>
                          <a:ea typeface="+mn-ea"/>
                          <a:cs typeface="+mn-cs"/>
                          <a:sym typeface="Arial"/>
                        </a:rPr>
                        <a:t>Attorney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Nunito Sans Light" panose="00000400000000000000" pitchFamily="2" charset="0"/>
                        </a:rPr>
                        <a:t>3-5</a:t>
                      </a:r>
                      <a:endParaRPr lang="en-US" sz="1400" b="1" dirty="0">
                        <a:effectLst/>
                        <a:latin typeface="Nunito Sans Light" panose="000004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028848"/>
                  </a:ext>
                </a:extLst>
              </a:tr>
              <a:tr h="386785">
                <a:tc>
                  <a:txBody>
                    <a:bodyPr/>
                    <a:lstStyle/>
                    <a:p>
                      <a:pPr marL="45720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Nunito Sans Light" panose="00000400000000000000" pitchFamily="2" charset="0"/>
                          <a:ea typeface="+mn-ea"/>
                          <a:cs typeface="+mn-cs"/>
                          <a:sym typeface="Arial"/>
                        </a:rPr>
                        <a:t>Client Expectations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Nunito Sans Light" panose="00000400000000000000" pitchFamily="2" charset="0"/>
                        </a:rPr>
                        <a:t>3-5</a:t>
                      </a:r>
                      <a:endParaRPr lang="en-US" sz="1400" b="1" dirty="0">
                        <a:effectLst/>
                        <a:latin typeface="Nunito Sans Light" panose="000004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476138"/>
                  </a:ext>
                </a:extLst>
              </a:tr>
              <a:tr h="386785">
                <a:tc>
                  <a:txBody>
                    <a:bodyPr/>
                    <a:lstStyle/>
                    <a:p>
                      <a:pPr marL="45720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Nunito Sans Light" panose="00000400000000000000" pitchFamily="2" charset="0"/>
                          <a:ea typeface="+mn-ea"/>
                          <a:cs typeface="+mn-cs"/>
                          <a:sym typeface="Arial"/>
                        </a:rPr>
                        <a:t>Change of mind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Nunito Sans Light" panose="00000400000000000000" pitchFamily="2" charset="0"/>
                        </a:rPr>
                        <a:t>1</a:t>
                      </a:r>
                      <a:endParaRPr lang="en-US" sz="1400" b="1" dirty="0">
                        <a:effectLst/>
                        <a:latin typeface="Nunito Sans Light" panose="000004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712947"/>
                  </a:ext>
                </a:extLst>
              </a:tr>
              <a:tr h="773572">
                <a:tc>
                  <a:txBody>
                    <a:bodyPr/>
                    <a:lstStyle/>
                    <a:p>
                      <a:pPr marL="45720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Nunito Sans Light" panose="00000400000000000000" pitchFamily="2" charset="0"/>
                          <a:ea typeface="+mn-ea"/>
                          <a:cs typeface="+mn-cs"/>
                          <a:sym typeface="Arial"/>
                        </a:rPr>
                        <a:t>Outside factors – outside of our control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Nunito Sans Light" panose="00000400000000000000" pitchFamily="2" charset="0"/>
                        </a:rPr>
                        <a:t>1</a:t>
                      </a:r>
                      <a:endParaRPr lang="en-US" sz="1400" b="1" dirty="0">
                        <a:effectLst/>
                        <a:latin typeface="Nunito Sans Light" panose="000004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86475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>
            <a:spLocks noGrp="1"/>
          </p:cNvSpPr>
          <p:nvPr>
            <p:ph type="title"/>
          </p:nvPr>
        </p:nvSpPr>
        <p:spPr>
          <a:xfrm>
            <a:off x="1756806" y="864016"/>
            <a:ext cx="8678388" cy="927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algn="ctr"/>
            <a:r>
              <a:rPr lang="en-US" sz="3100" dirty="0"/>
              <a:t>LOI vs. CONTRACT</a:t>
            </a:r>
            <a:br>
              <a:rPr lang="en-US" dirty="0"/>
            </a:br>
            <a:endParaRPr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55F26F1-D84A-4C88-A788-3632A8EE48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052117"/>
              </p:ext>
            </p:extLst>
          </p:nvPr>
        </p:nvGraphicFramePr>
        <p:xfrm>
          <a:off x="1832220" y="1696826"/>
          <a:ext cx="8188472" cy="41170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94236">
                  <a:extLst>
                    <a:ext uri="{9D8B030D-6E8A-4147-A177-3AD203B41FA5}">
                      <a16:colId xmlns:a16="http://schemas.microsoft.com/office/drawing/2014/main" val="2922800685"/>
                    </a:ext>
                  </a:extLst>
                </a:gridCol>
                <a:gridCol w="4094236">
                  <a:extLst>
                    <a:ext uri="{9D8B030D-6E8A-4147-A177-3AD203B41FA5}">
                      <a16:colId xmlns:a16="http://schemas.microsoft.com/office/drawing/2014/main" val="3533997483"/>
                    </a:ext>
                  </a:extLst>
                </a:gridCol>
              </a:tblGrid>
              <a:tr h="1871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LOI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Contract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1338691"/>
                  </a:ext>
                </a:extLst>
              </a:tr>
              <a:tr h="1871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</a:rPr>
                        <a:t>Transaction Summary</a:t>
                      </a:r>
                      <a:endParaRPr lang="en-US" sz="1200" b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B050"/>
                          </a:solidFill>
                          <a:effectLst/>
                        </a:rPr>
                        <a:t>X</a:t>
                      </a:r>
                      <a:endParaRPr lang="en-US" sz="1200" b="1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428812"/>
                  </a:ext>
                </a:extLst>
              </a:tr>
              <a:tr h="1871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</a:rPr>
                        <a:t>Purchase Price</a:t>
                      </a:r>
                      <a:endParaRPr lang="en-US" sz="1200" b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B050"/>
                          </a:solidFill>
                          <a:effectLst/>
                        </a:rPr>
                        <a:t>X</a:t>
                      </a:r>
                      <a:endParaRPr lang="en-US" sz="1200" b="1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207382"/>
                  </a:ext>
                </a:extLst>
              </a:tr>
              <a:tr h="1871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</a:rPr>
                        <a:t>Escrow Deposit</a:t>
                      </a:r>
                      <a:endParaRPr lang="en-US" sz="1200" b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B050"/>
                          </a:solidFill>
                          <a:effectLst/>
                        </a:rPr>
                        <a:t>X</a:t>
                      </a:r>
                      <a:endParaRPr lang="en-US" sz="1200" b="1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842116"/>
                  </a:ext>
                </a:extLst>
              </a:tr>
              <a:tr h="1871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</a:rPr>
                        <a:t>Due Diligence Period</a:t>
                      </a:r>
                      <a:endParaRPr lang="en-US" sz="1200" b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B050"/>
                          </a:solidFill>
                          <a:effectLst/>
                        </a:rPr>
                        <a:t>X</a:t>
                      </a:r>
                      <a:endParaRPr lang="en-US" sz="1200" b="1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969203"/>
                  </a:ext>
                </a:extLst>
              </a:tr>
              <a:tr h="1871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</a:rPr>
                        <a:t>Closing Date</a:t>
                      </a:r>
                      <a:endParaRPr lang="en-US" sz="1200" b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B050"/>
                          </a:solidFill>
                          <a:effectLst/>
                        </a:rPr>
                        <a:t>X</a:t>
                      </a:r>
                      <a:endParaRPr lang="en-US" sz="1200" b="1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299874"/>
                  </a:ext>
                </a:extLst>
              </a:tr>
              <a:tr h="1871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</a:rPr>
                        <a:t>Closing Costs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B050"/>
                          </a:solidFill>
                          <a:effectLst/>
                        </a:rPr>
                        <a:t>X</a:t>
                      </a:r>
                      <a:endParaRPr lang="en-US" sz="12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515725"/>
                  </a:ext>
                </a:extLst>
              </a:tr>
              <a:tr h="1871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073226"/>
                  </a:ext>
                </a:extLst>
              </a:tr>
              <a:tr h="1871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Title Matters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093152"/>
                  </a:ext>
                </a:extLst>
              </a:tr>
              <a:tr h="1871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Estoppel Certificates and SNDAs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524465"/>
                  </a:ext>
                </a:extLst>
              </a:tr>
              <a:tr h="3742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Conditions Precedent to Obligations to Closing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9812757"/>
                  </a:ext>
                </a:extLst>
              </a:tr>
              <a:tr h="1871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Seller Deliveries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074306"/>
                  </a:ext>
                </a:extLst>
              </a:tr>
              <a:tr h="1871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Buyer Deliveries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445786"/>
                  </a:ext>
                </a:extLst>
              </a:tr>
              <a:tr h="1871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Prorations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326781"/>
                  </a:ext>
                </a:extLst>
              </a:tr>
              <a:tr h="1871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Condemnation / Destruction of Property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181310"/>
                  </a:ext>
                </a:extLst>
              </a:tr>
              <a:tr h="1871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US" sz="1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Seller Representations and Warranties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5876763"/>
                  </a:ext>
                </a:extLst>
              </a:tr>
              <a:tr h="1871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Buyer Representations and Warranties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686595"/>
                  </a:ext>
                </a:extLst>
              </a:tr>
              <a:tr h="187139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200" b="1" i="0" u="none" strike="noStrike" cap="non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X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Buyer Default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818540"/>
                  </a:ext>
                </a:extLst>
              </a:tr>
              <a:tr h="187139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200" b="1" i="0" u="none" strike="noStrike" cap="non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X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Seller Default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3342367"/>
                  </a:ext>
                </a:extLst>
              </a:tr>
              <a:tr h="187139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200" b="1" i="0" u="none" strike="noStrike" cap="non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X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Limitations on Liability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438077"/>
                  </a:ext>
                </a:extLst>
              </a:tr>
              <a:tr h="187139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200" b="1" i="0" u="none" strike="noStrike" cap="non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X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Document Form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356217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 txBox="1">
            <a:spLocks noGrp="1"/>
          </p:cNvSpPr>
          <p:nvPr>
            <p:ph type="body" idx="1"/>
          </p:nvPr>
        </p:nvSpPr>
        <p:spPr>
          <a:xfrm>
            <a:off x="1357460" y="3429000"/>
            <a:ext cx="9808997" cy="2638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>
              <a:buNone/>
            </a:pPr>
            <a:r>
              <a:rPr lang="en-US" sz="1600" dirty="0">
                <a:solidFill>
                  <a:srgbClr val="000000"/>
                </a:solidFill>
              </a:rPr>
              <a:t>SOLUTION: </a:t>
            </a:r>
          </a:p>
          <a:p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b="1" u="sng" dirty="0">
                <a:solidFill>
                  <a:srgbClr val="000000"/>
                </a:solidFill>
              </a:rPr>
              <a:t>Buyer</a:t>
            </a:r>
            <a:r>
              <a:rPr lang="en-US" sz="1600" dirty="0">
                <a:solidFill>
                  <a:srgbClr val="000000"/>
                </a:solidFill>
              </a:rPr>
              <a:t> should have the ability to object to condition of title</a:t>
            </a:r>
          </a:p>
          <a:p>
            <a:r>
              <a:rPr lang="en-US" sz="1600" b="1" u="sng" dirty="0">
                <a:solidFill>
                  <a:srgbClr val="000000"/>
                </a:solidFill>
              </a:rPr>
              <a:t>Seller</a:t>
            </a:r>
            <a:r>
              <a:rPr lang="en-US" sz="1600" dirty="0">
                <a:solidFill>
                  <a:srgbClr val="000000"/>
                </a:solidFill>
              </a:rPr>
              <a:t> should not have the obligation to cure title, </a:t>
            </a:r>
            <a:r>
              <a:rPr lang="en-US" sz="1600" u="sng" dirty="0">
                <a:solidFill>
                  <a:srgbClr val="000000"/>
                </a:solidFill>
              </a:rPr>
              <a:t>UNLESS</a:t>
            </a:r>
            <a:r>
              <a:rPr lang="en-US" sz="1600" dirty="0">
                <a:solidFill>
                  <a:srgbClr val="000000"/>
                </a:solidFill>
              </a:rPr>
              <a:t>:</a:t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mortgage, mechanics liens, or judgment liens </a:t>
            </a:r>
            <a:r>
              <a:rPr lang="en-US" sz="1600" u="sng" dirty="0">
                <a:solidFill>
                  <a:srgbClr val="000000"/>
                </a:solidFill>
              </a:rPr>
              <a:t>created by or as a result of actions of Seller</a:t>
            </a:r>
            <a:r>
              <a:rPr lang="en-US" sz="1600" dirty="0">
                <a:solidFill>
                  <a:srgbClr val="000000"/>
                </a:solidFill>
              </a:rPr>
              <a:t> (i.e., and not a tenant or other third party) against the Property, whether or not timely objected shall be removed or terminated, as applicable, by Seller on or before Closing</a:t>
            </a:r>
          </a:p>
          <a:p>
            <a:pPr marL="228594" lvl="0" indent="-22859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endParaRPr dirty="0"/>
          </a:p>
        </p:txBody>
      </p:sp>
      <p:sp>
        <p:nvSpPr>
          <p:cNvPr id="112" name="Google Shape;112;p4"/>
          <p:cNvSpPr txBox="1">
            <a:spLocks noGrp="1"/>
          </p:cNvSpPr>
          <p:nvPr>
            <p:ph type="title"/>
          </p:nvPr>
        </p:nvSpPr>
        <p:spPr>
          <a:xfrm>
            <a:off x="1756806" y="704716"/>
            <a:ext cx="8678388" cy="927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sz="2800" dirty="0"/>
              <a:t>Contract clauses which tend to create roadblocks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F7FB315-E5C0-419F-AD28-2546E6972B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947076"/>
              </p:ext>
            </p:extLst>
          </p:nvPr>
        </p:nvGraphicFramePr>
        <p:xfrm>
          <a:off x="2139885" y="1800521"/>
          <a:ext cx="7540404" cy="13574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5741">
                  <a:extLst>
                    <a:ext uri="{9D8B030D-6E8A-4147-A177-3AD203B41FA5}">
                      <a16:colId xmlns:a16="http://schemas.microsoft.com/office/drawing/2014/main" val="1722482757"/>
                    </a:ext>
                  </a:extLst>
                </a:gridCol>
                <a:gridCol w="2513202">
                  <a:extLst>
                    <a:ext uri="{9D8B030D-6E8A-4147-A177-3AD203B41FA5}">
                      <a16:colId xmlns:a16="http://schemas.microsoft.com/office/drawing/2014/main" val="1407715001"/>
                    </a:ext>
                  </a:extLst>
                </a:gridCol>
                <a:gridCol w="3161461">
                  <a:extLst>
                    <a:ext uri="{9D8B030D-6E8A-4147-A177-3AD203B41FA5}">
                      <a16:colId xmlns:a16="http://schemas.microsoft.com/office/drawing/2014/main" val="1815016086"/>
                    </a:ext>
                  </a:extLst>
                </a:gridCol>
              </a:tblGrid>
              <a:tr h="4524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Contract Clause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Seller Perspective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Buyer Perspective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2612849"/>
                  </a:ext>
                </a:extLst>
              </a:tr>
              <a:tr h="904972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Title 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Accept title exceptions as you find them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Cannot accept title exceptions without review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066946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"/>
          <p:cNvSpPr txBox="1">
            <a:spLocks noGrp="1"/>
          </p:cNvSpPr>
          <p:nvPr>
            <p:ph type="body" idx="1"/>
          </p:nvPr>
        </p:nvSpPr>
        <p:spPr>
          <a:xfrm>
            <a:off x="1064239" y="3429000"/>
            <a:ext cx="10063521" cy="2638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>
              <a:buNone/>
            </a:pPr>
            <a:r>
              <a:rPr lang="en-US" sz="1600" dirty="0">
                <a:solidFill>
                  <a:srgbClr val="000000"/>
                </a:solidFill>
              </a:rPr>
              <a:t>SOLUTION:</a:t>
            </a:r>
            <a:br>
              <a:rPr lang="en-US" sz="1600" dirty="0">
                <a:solidFill>
                  <a:srgbClr val="000000"/>
                </a:solidFill>
              </a:rPr>
            </a:br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dirty="0">
                <a:solidFill>
                  <a:srgbClr val="000000"/>
                </a:solidFill>
              </a:rPr>
              <a:t>Buyer should have certification from 100% of the tenants as to their lease terms</a:t>
            </a:r>
          </a:p>
          <a:p>
            <a:r>
              <a:rPr lang="en-US" sz="1600" dirty="0">
                <a:solidFill>
                  <a:srgbClr val="000000"/>
                </a:solidFill>
              </a:rPr>
              <a:t>Seller should be able to provide a percentage from tenant (i.e., 75%) and certify the rest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8FFB2D6-D075-4D3E-8728-59D421EDD0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709223"/>
              </p:ext>
            </p:extLst>
          </p:nvPr>
        </p:nvGraphicFramePr>
        <p:xfrm>
          <a:off x="1404594" y="1051560"/>
          <a:ext cx="9539926" cy="18749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0488">
                  <a:extLst>
                    <a:ext uri="{9D8B030D-6E8A-4147-A177-3AD203B41FA5}">
                      <a16:colId xmlns:a16="http://schemas.microsoft.com/office/drawing/2014/main" val="4189197338"/>
                    </a:ext>
                  </a:extLst>
                </a:gridCol>
                <a:gridCol w="3179638">
                  <a:extLst>
                    <a:ext uri="{9D8B030D-6E8A-4147-A177-3AD203B41FA5}">
                      <a16:colId xmlns:a16="http://schemas.microsoft.com/office/drawing/2014/main" val="2163916544"/>
                    </a:ext>
                  </a:extLst>
                </a:gridCol>
                <a:gridCol w="3999800">
                  <a:extLst>
                    <a:ext uri="{9D8B030D-6E8A-4147-A177-3AD203B41FA5}">
                      <a16:colId xmlns:a16="http://schemas.microsoft.com/office/drawing/2014/main" val="1900143192"/>
                    </a:ext>
                  </a:extLst>
                </a:gridCol>
              </a:tblGrid>
              <a:tr h="1410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Contract Clause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Seller Perspective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Buyer Perspective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51963838"/>
                  </a:ext>
                </a:extLst>
              </a:tr>
              <a:tr h="16920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Estoppel Certificates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SIGNIFICANT ISSUE: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We do not want to bother our tenants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Our tenants may not cooperate and sign documents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We do not want to be in default due to factors outside of our control (i.e., if we cannot obtain something from a tenant)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We must have the tenant’s certification that all is as purported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Leases typically require Tenants to execute estoppels and the tenants should be bound by lease to sign estoppels</a:t>
                      </a:r>
                    </a:p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32299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"/>
          <p:cNvSpPr txBox="1">
            <a:spLocks noGrp="1"/>
          </p:cNvSpPr>
          <p:nvPr>
            <p:ph type="body" idx="1"/>
          </p:nvPr>
        </p:nvSpPr>
        <p:spPr>
          <a:xfrm>
            <a:off x="1064239" y="3429000"/>
            <a:ext cx="10063521" cy="2638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>
              <a:buNone/>
            </a:pPr>
            <a:r>
              <a:rPr lang="en-US" sz="1600" dirty="0">
                <a:solidFill>
                  <a:srgbClr val="000000"/>
                </a:solidFill>
              </a:rPr>
              <a:t>SOLUTION:</a:t>
            </a:r>
            <a:br>
              <a:rPr lang="en-US" sz="1600" dirty="0">
                <a:solidFill>
                  <a:srgbClr val="000000"/>
                </a:solidFill>
              </a:rPr>
            </a:br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b="1" u="sng" dirty="0">
                <a:solidFill>
                  <a:srgbClr val="000000"/>
                </a:solidFill>
              </a:rPr>
              <a:t>Buyer</a:t>
            </a:r>
            <a:r>
              <a:rPr lang="en-US" sz="1600" dirty="0">
                <a:solidFill>
                  <a:srgbClr val="000000"/>
                </a:solidFill>
              </a:rPr>
              <a:t>  Leases may be self-subordinating.  Buyer should confirm with Buyer’s lender whether a self-subordinating lease will suffice OR whether SNDAs could be a POST CLOSING item.</a:t>
            </a:r>
          </a:p>
          <a:p>
            <a:r>
              <a:rPr lang="en-US" sz="1600" b="1" u="sng" dirty="0">
                <a:solidFill>
                  <a:srgbClr val="000000"/>
                </a:solidFill>
              </a:rPr>
              <a:t>Seller</a:t>
            </a:r>
            <a:r>
              <a:rPr lang="en-US" sz="1600" dirty="0">
                <a:solidFill>
                  <a:srgbClr val="000000"/>
                </a:solidFill>
              </a:rPr>
              <a:t>  After the end of the due diligence period, Seller shall permit Buyer to obtain SNDAs directly from Tenants</a:t>
            </a:r>
            <a:br>
              <a:rPr lang="en-US" sz="1600" dirty="0">
                <a:solidFill>
                  <a:srgbClr val="000000"/>
                </a:solidFill>
              </a:rPr>
            </a:b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b="1" dirty="0">
                <a:solidFill>
                  <a:srgbClr val="000000"/>
                </a:solidFill>
                <a:highlight>
                  <a:srgbClr val="FFFF00"/>
                </a:highlight>
              </a:rPr>
              <a:t>A chance to shine as a listing agent:  know then tenant leases!!!</a:t>
            </a:r>
          </a:p>
          <a:p>
            <a:pPr marL="114300" indent="0">
              <a:buNone/>
            </a:pPr>
            <a:endParaRPr lang="en-US" sz="1600" b="1" dirty="0">
              <a:solidFill>
                <a:srgbClr val="000000"/>
              </a:solidFill>
              <a:highlight>
                <a:srgbClr val="FFFF00"/>
              </a:highlight>
            </a:endParaRPr>
          </a:p>
          <a:p>
            <a:endParaRPr lang="en-US" sz="1600" dirty="0">
              <a:solidFill>
                <a:srgbClr val="000000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DC79A22-3607-464A-9543-DA3BE8BAB7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841476"/>
              </p:ext>
            </p:extLst>
          </p:nvPr>
        </p:nvGraphicFramePr>
        <p:xfrm>
          <a:off x="1467439" y="1101608"/>
          <a:ext cx="9257121" cy="19055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0513">
                  <a:extLst>
                    <a:ext uri="{9D8B030D-6E8A-4147-A177-3AD203B41FA5}">
                      <a16:colId xmlns:a16="http://schemas.microsoft.com/office/drawing/2014/main" val="657196930"/>
                    </a:ext>
                  </a:extLst>
                </a:gridCol>
                <a:gridCol w="3085380">
                  <a:extLst>
                    <a:ext uri="{9D8B030D-6E8A-4147-A177-3AD203B41FA5}">
                      <a16:colId xmlns:a16="http://schemas.microsoft.com/office/drawing/2014/main" val="4000318918"/>
                    </a:ext>
                  </a:extLst>
                </a:gridCol>
                <a:gridCol w="3881228">
                  <a:extLst>
                    <a:ext uri="{9D8B030D-6E8A-4147-A177-3AD203B41FA5}">
                      <a16:colId xmlns:a16="http://schemas.microsoft.com/office/drawing/2014/main" val="2892367579"/>
                    </a:ext>
                  </a:extLst>
                </a:gridCol>
              </a:tblGrid>
              <a:tr h="2381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Contract Clause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Seller Perspective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Buyer Perspective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7024662"/>
                  </a:ext>
                </a:extLst>
              </a:tr>
              <a:tr h="16673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SNDAs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Subordination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Non-Disturbance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Attornment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We do not want these to be a condition of closing as it may be too difficult to obtain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We do not want to be in default for failure to obtain.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Buyer’s lender will require these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They are far too important 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3011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4703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"/>
          <p:cNvSpPr txBox="1">
            <a:spLocks noGrp="1"/>
          </p:cNvSpPr>
          <p:nvPr>
            <p:ph type="body" idx="1"/>
          </p:nvPr>
        </p:nvSpPr>
        <p:spPr>
          <a:xfrm>
            <a:off x="1064239" y="3429000"/>
            <a:ext cx="10063521" cy="2638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>
              <a:buNone/>
            </a:pPr>
            <a:r>
              <a:rPr lang="en-US" sz="1600" dirty="0">
                <a:solidFill>
                  <a:srgbClr val="000000"/>
                </a:solidFill>
              </a:rPr>
              <a:t>SOLUTION: Condemnation “taking” and destruction of property</a:t>
            </a:r>
          </a:p>
          <a:p>
            <a:endParaRPr lang="en-US" sz="1600" dirty="0">
              <a:solidFill>
                <a:srgbClr val="000000"/>
              </a:solidFill>
            </a:endParaRPr>
          </a:p>
          <a:p>
            <a:pPr lvl="1"/>
            <a:r>
              <a:rPr lang="en-US" sz="1600" dirty="0">
                <a:solidFill>
                  <a:srgbClr val="000000"/>
                </a:solidFill>
              </a:rPr>
              <a:t>Condemnation:  So long as the </a:t>
            </a:r>
            <a:r>
              <a:rPr lang="en-US" sz="1600" u="sng" dirty="0">
                <a:solidFill>
                  <a:srgbClr val="000000"/>
                </a:solidFill>
              </a:rPr>
              <a:t>use of the Property </a:t>
            </a:r>
            <a:r>
              <a:rPr lang="en-US" sz="1600" dirty="0">
                <a:solidFill>
                  <a:srgbClr val="000000"/>
                </a:solidFill>
              </a:rPr>
              <a:t>or any </a:t>
            </a:r>
            <a:r>
              <a:rPr lang="en-US" sz="1600" u="sng" dirty="0">
                <a:solidFill>
                  <a:srgbClr val="000000"/>
                </a:solidFill>
              </a:rPr>
              <a:t>potential future use </a:t>
            </a:r>
            <a:r>
              <a:rPr lang="en-US" sz="1600" dirty="0">
                <a:solidFill>
                  <a:srgbClr val="000000"/>
                </a:solidFill>
              </a:rPr>
              <a:t> or </a:t>
            </a:r>
            <a:r>
              <a:rPr lang="en-US" sz="1600" u="sng" dirty="0">
                <a:solidFill>
                  <a:srgbClr val="000000"/>
                </a:solidFill>
              </a:rPr>
              <a:t>value</a:t>
            </a:r>
            <a:r>
              <a:rPr lang="en-US" sz="1600" dirty="0">
                <a:solidFill>
                  <a:srgbClr val="000000"/>
                </a:solidFill>
              </a:rPr>
              <a:t> is not impacted by the taking 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</a:rPr>
              <a:t>Destruction of the Property:  So long as the destruction does not exceed a certain % of the value of the Property OR does not affect any tenant leases</a:t>
            </a:r>
          </a:p>
          <a:p>
            <a:endParaRPr lang="en-US" sz="1600" dirty="0">
              <a:solidFill>
                <a:srgbClr val="000000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2637BE1-E064-4C76-AB11-1154F44431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293483"/>
              </p:ext>
            </p:extLst>
          </p:nvPr>
        </p:nvGraphicFramePr>
        <p:xfrm>
          <a:off x="1486292" y="1176081"/>
          <a:ext cx="9219414" cy="20573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1183">
                  <a:extLst>
                    <a:ext uri="{9D8B030D-6E8A-4147-A177-3AD203B41FA5}">
                      <a16:colId xmlns:a16="http://schemas.microsoft.com/office/drawing/2014/main" val="3660794628"/>
                    </a:ext>
                  </a:extLst>
                </a:gridCol>
                <a:gridCol w="3072812">
                  <a:extLst>
                    <a:ext uri="{9D8B030D-6E8A-4147-A177-3AD203B41FA5}">
                      <a16:colId xmlns:a16="http://schemas.microsoft.com/office/drawing/2014/main" val="792026448"/>
                    </a:ext>
                  </a:extLst>
                </a:gridCol>
                <a:gridCol w="3865419">
                  <a:extLst>
                    <a:ext uri="{9D8B030D-6E8A-4147-A177-3AD203B41FA5}">
                      <a16:colId xmlns:a16="http://schemas.microsoft.com/office/drawing/2014/main" val="1093884841"/>
                    </a:ext>
                  </a:extLst>
                </a:gridCol>
              </a:tblGrid>
              <a:tr h="1966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Contract Clause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Seller Perspective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Buyer Perspective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348805"/>
                  </a:ext>
                </a:extLst>
              </a:tr>
              <a:tr h="18606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Condemnation and Destruction of Property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If the taking is </a:t>
                      </a:r>
                      <a:r>
                        <a:rPr lang="en-US" sz="1200" u="sng" dirty="0">
                          <a:effectLst/>
                        </a:rPr>
                        <a:t>de minimis</a:t>
                      </a:r>
                      <a:r>
                        <a:rPr lang="en-US" sz="1200" dirty="0">
                          <a:effectLst/>
                        </a:rPr>
                        <a:t> and does not affect the property, Seller does not want Buyer to be able to terminate.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If destruction is </a:t>
                      </a:r>
                      <a:r>
                        <a:rPr lang="en-US" sz="1200" u="sng" dirty="0">
                          <a:effectLst/>
                        </a:rPr>
                        <a:t>de minimis</a:t>
                      </a:r>
                      <a:r>
                        <a:rPr lang="en-US" sz="1200" dirty="0">
                          <a:effectLst/>
                        </a:rPr>
                        <a:t>, can be repaired before closing or yields insurance proceeds should not affect the purchase.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If Property is taken by the government, Buyer wants the ability to terminate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If Property is destroyed, Buyer wants the ability to terminate.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492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0716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"/>
          <p:cNvSpPr txBox="1">
            <a:spLocks noGrp="1"/>
          </p:cNvSpPr>
          <p:nvPr>
            <p:ph type="body" idx="1"/>
          </p:nvPr>
        </p:nvSpPr>
        <p:spPr>
          <a:xfrm>
            <a:off x="1064238" y="3297025"/>
            <a:ext cx="10063521" cy="2638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>
              <a:buNone/>
            </a:pPr>
            <a:r>
              <a:rPr lang="en-US" sz="1600" dirty="0">
                <a:solidFill>
                  <a:srgbClr val="000000"/>
                </a:solidFill>
              </a:rPr>
              <a:t>SOLUTION:</a:t>
            </a:r>
            <a:br>
              <a:rPr lang="en-US" sz="1600" dirty="0">
                <a:solidFill>
                  <a:srgbClr val="000000"/>
                </a:solidFill>
              </a:rPr>
            </a:br>
            <a:endParaRPr lang="en-US" sz="1600" dirty="0">
              <a:solidFill>
                <a:srgbClr val="000000"/>
              </a:solidFill>
            </a:endParaRPr>
          </a:p>
          <a:p>
            <a:pPr marL="571500" lvl="1" indent="0">
              <a:buNone/>
            </a:pPr>
            <a:r>
              <a:rPr lang="en-US" sz="1600" dirty="0">
                <a:solidFill>
                  <a:srgbClr val="000000"/>
                </a:solidFill>
              </a:rPr>
              <a:t>Certain basic representations and warranties which are a given:</a:t>
            </a:r>
            <a:br>
              <a:rPr lang="en-US" sz="1600" dirty="0">
                <a:solidFill>
                  <a:srgbClr val="000000"/>
                </a:solidFill>
              </a:rPr>
            </a:br>
            <a:endParaRPr lang="en-US" sz="1600" dirty="0">
              <a:solidFill>
                <a:srgbClr val="000000"/>
              </a:solidFill>
            </a:endParaRPr>
          </a:p>
          <a:p>
            <a:pPr lvl="3"/>
            <a:r>
              <a:rPr lang="en-US" sz="1400" dirty="0">
                <a:solidFill>
                  <a:srgbClr val="000000"/>
                </a:solidFill>
              </a:rPr>
              <a:t>Authority to sign a contract</a:t>
            </a:r>
          </a:p>
          <a:p>
            <a:pPr lvl="3"/>
            <a:r>
              <a:rPr lang="en-US" sz="1400" dirty="0">
                <a:solidFill>
                  <a:srgbClr val="000000"/>
                </a:solidFill>
              </a:rPr>
              <a:t>No lawsuits or conflicts</a:t>
            </a:r>
          </a:p>
          <a:p>
            <a:pPr lvl="3"/>
            <a:r>
              <a:rPr lang="en-US" sz="1400" dirty="0">
                <a:solidFill>
                  <a:srgbClr val="000000"/>
                </a:solidFill>
              </a:rPr>
              <a:t>The current “use” is not a violation of code</a:t>
            </a:r>
          </a:p>
          <a:p>
            <a:pPr lvl="3"/>
            <a:r>
              <a:rPr lang="en-US" sz="1400" dirty="0">
                <a:solidFill>
                  <a:srgbClr val="000000"/>
                </a:solidFill>
              </a:rPr>
              <a:t>No leases other than the tenant leases disclosed </a:t>
            </a:r>
          </a:p>
          <a:p>
            <a:pPr lvl="3"/>
            <a:r>
              <a:rPr lang="en-US" sz="1400" dirty="0">
                <a:solidFill>
                  <a:srgbClr val="000000"/>
                </a:solidFill>
              </a:rPr>
              <a:t>Non-foreign Seller</a:t>
            </a:r>
          </a:p>
          <a:p>
            <a:pPr lvl="3"/>
            <a:r>
              <a:rPr lang="en-US" sz="1400" dirty="0">
                <a:solidFill>
                  <a:srgbClr val="000000"/>
                </a:solidFill>
              </a:rPr>
              <a:t>“</a:t>
            </a:r>
            <a:r>
              <a:rPr lang="en-US" sz="1400" b="1" dirty="0">
                <a:solidFill>
                  <a:srgbClr val="000000"/>
                </a:solidFill>
              </a:rPr>
              <a:t>No Notice of </a:t>
            </a:r>
            <a:r>
              <a:rPr lang="en-US" sz="1400" dirty="0">
                <a:solidFill>
                  <a:srgbClr val="000000"/>
                </a:solidFill>
              </a:rPr>
              <a:t>Environmental Issue” 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</a:rPr>
              <a:t>vs</a:t>
            </a:r>
            <a:r>
              <a:rPr lang="en-US" sz="1400" dirty="0">
                <a:solidFill>
                  <a:srgbClr val="000000"/>
                </a:solidFill>
              </a:rPr>
              <a:t>. “</a:t>
            </a:r>
            <a:r>
              <a:rPr lang="en-US" sz="1400" b="1" dirty="0">
                <a:solidFill>
                  <a:srgbClr val="000000"/>
                </a:solidFill>
              </a:rPr>
              <a:t>Property not in </a:t>
            </a:r>
            <a:r>
              <a:rPr lang="en-US" sz="1400" dirty="0">
                <a:solidFill>
                  <a:srgbClr val="000000"/>
                </a:solidFill>
              </a:rPr>
              <a:t>violation of”</a:t>
            </a:r>
          </a:p>
          <a:p>
            <a:endParaRPr lang="en-US" sz="1600" dirty="0">
              <a:solidFill>
                <a:srgbClr val="000000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14C922C-31C7-48A9-98D0-635338BD3E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320522"/>
              </p:ext>
            </p:extLst>
          </p:nvPr>
        </p:nvGraphicFramePr>
        <p:xfrm>
          <a:off x="1486292" y="1417406"/>
          <a:ext cx="9219414" cy="15331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1183">
                  <a:extLst>
                    <a:ext uri="{9D8B030D-6E8A-4147-A177-3AD203B41FA5}">
                      <a16:colId xmlns:a16="http://schemas.microsoft.com/office/drawing/2014/main" val="1302033868"/>
                    </a:ext>
                  </a:extLst>
                </a:gridCol>
                <a:gridCol w="3072812">
                  <a:extLst>
                    <a:ext uri="{9D8B030D-6E8A-4147-A177-3AD203B41FA5}">
                      <a16:colId xmlns:a16="http://schemas.microsoft.com/office/drawing/2014/main" val="2797278195"/>
                    </a:ext>
                  </a:extLst>
                </a:gridCol>
                <a:gridCol w="3865419">
                  <a:extLst>
                    <a:ext uri="{9D8B030D-6E8A-4147-A177-3AD203B41FA5}">
                      <a16:colId xmlns:a16="http://schemas.microsoft.com/office/drawing/2014/main" val="3735045963"/>
                    </a:ext>
                  </a:extLst>
                </a:gridCol>
              </a:tblGrid>
              <a:tr h="5110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Contract Clause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Seller Perspective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Buyer Perspective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9892520"/>
                  </a:ext>
                </a:extLst>
              </a:tr>
              <a:tr h="10221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Representations / Warranties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Seller wants to make no reps / warranties or as few as </a:t>
                      </a: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possible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Buyer wants Seller to represent and warrant as many as possible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9927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1317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"/>
          <p:cNvSpPr txBox="1">
            <a:spLocks noGrp="1"/>
          </p:cNvSpPr>
          <p:nvPr>
            <p:ph type="body" idx="1"/>
          </p:nvPr>
        </p:nvSpPr>
        <p:spPr>
          <a:xfrm>
            <a:off x="1064239" y="2571161"/>
            <a:ext cx="10063521" cy="2638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1600" dirty="0">
                <a:solidFill>
                  <a:srgbClr val="000000"/>
                </a:solidFill>
              </a:rPr>
              <a:t>SOLUTION: Remedies for Default</a:t>
            </a:r>
            <a:br>
              <a:rPr lang="en-US" sz="1600" dirty="0">
                <a:solidFill>
                  <a:srgbClr val="000000"/>
                </a:solidFill>
              </a:rPr>
            </a:br>
            <a:endParaRPr lang="en-US" sz="1600" dirty="0">
              <a:solidFill>
                <a:srgbClr val="000000"/>
              </a:solidFill>
            </a:endParaRPr>
          </a:p>
          <a:p>
            <a:pPr marL="571500" lvl="1" indent="0">
              <a:buNone/>
            </a:pPr>
            <a:r>
              <a:rPr lang="en-US" sz="1600" dirty="0">
                <a:solidFill>
                  <a:srgbClr val="000000"/>
                </a:solidFill>
              </a:rPr>
              <a:t>If Seller defaults:</a:t>
            </a:r>
          </a:p>
          <a:p>
            <a:pPr lvl="2"/>
            <a:r>
              <a:rPr lang="en-US" sz="1600" u="sng" dirty="0">
                <a:solidFill>
                  <a:srgbClr val="000000"/>
                </a:solidFill>
              </a:rPr>
              <a:t>Buyer typically wants</a:t>
            </a:r>
            <a:r>
              <a:rPr lang="en-US" sz="1600" dirty="0">
                <a:solidFill>
                  <a:srgbClr val="000000"/>
                </a:solidFill>
              </a:rPr>
              <a:t>:</a:t>
            </a:r>
          </a:p>
          <a:p>
            <a:pPr lvl="3"/>
            <a:r>
              <a:rPr lang="en-US" sz="1600" dirty="0">
                <a:solidFill>
                  <a:srgbClr val="000000"/>
                </a:solidFill>
              </a:rPr>
              <a:t>Right to terminate and receive deposit back</a:t>
            </a:r>
          </a:p>
          <a:p>
            <a:pPr lvl="3"/>
            <a:r>
              <a:rPr lang="en-US" sz="1600" dirty="0">
                <a:solidFill>
                  <a:srgbClr val="000000"/>
                </a:solidFill>
              </a:rPr>
              <a:t>Sue for specific performance, </a:t>
            </a:r>
          </a:p>
          <a:p>
            <a:pPr lvl="4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00"/>
                </a:solidFill>
              </a:rPr>
              <a:t>however Seller will want to </a:t>
            </a:r>
            <a:r>
              <a:rPr lang="en-US" sz="1600" b="1" dirty="0">
                <a:solidFill>
                  <a:srgbClr val="000000"/>
                </a:solidFill>
              </a:rPr>
              <a:t>cap the time period under which claims can be made</a:t>
            </a:r>
          </a:p>
          <a:p>
            <a:pPr lvl="3"/>
            <a:r>
              <a:rPr lang="en-US" sz="1600" dirty="0">
                <a:solidFill>
                  <a:srgbClr val="000000"/>
                </a:solidFill>
              </a:rPr>
              <a:t>Right to sue for damages, </a:t>
            </a:r>
          </a:p>
          <a:p>
            <a:pPr lvl="4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00"/>
                </a:solidFill>
              </a:rPr>
              <a:t>however </a:t>
            </a:r>
            <a:r>
              <a:rPr lang="en-US" sz="1600" b="1" dirty="0">
                <a:solidFill>
                  <a:srgbClr val="000000"/>
                </a:solidFill>
              </a:rPr>
              <a:t>Seller will want to cap the amount of damages</a:t>
            </a:r>
          </a:p>
          <a:p>
            <a:pPr lvl="3"/>
            <a:r>
              <a:rPr lang="en-US" sz="1600" dirty="0">
                <a:solidFill>
                  <a:srgbClr val="000000"/>
                </a:solidFill>
              </a:rPr>
              <a:t>Good middle ground:  </a:t>
            </a:r>
            <a:r>
              <a:rPr lang="en-US" sz="1600" b="1" dirty="0">
                <a:solidFill>
                  <a:srgbClr val="000000"/>
                </a:solidFill>
              </a:rPr>
              <a:t>allow Buyer to receive its deposit back + its hard costs up to a certain amount.</a:t>
            </a:r>
          </a:p>
          <a:p>
            <a:pPr marL="571500" lvl="1" indent="0">
              <a:buNone/>
            </a:pPr>
            <a:r>
              <a:rPr lang="en-US" sz="1600" dirty="0">
                <a:solidFill>
                  <a:srgbClr val="000000"/>
                </a:solidFill>
              </a:rPr>
              <a:t>If Buyer defaults:</a:t>
            </a:r>
          </a:p>
          <a:p>
            <a:pPr lvl="2"/>
            <a:r>
              <a:rPr lang="en-US" sz="1600" dirty="0">
                <a:solidFill>
                  <a:srgbClr val="000000"/>
                </a:solidFill>
              </a:rPr>
              <a:t>Deposit is liquidated damages.</a:t>
            </a:r>
          </a:p>
          <a:p>
            <a:endParaRPr lang="en-US" sz="1600" dirty="0">
              <a:solidFill>
                <a:srgbClr val="000000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D0AD80A-C0A0-4CE0-BA2A-96A0A9B3F4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828141"/>
              </p:ext>
            </p:extLst>
          </p:nvPr>
        </p:nvGraphicFramePr>
        <p:xfrm>
          <a:off x="1486293" y="768330"/>
          <a:ext cx="9219414" cy="15344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1182">
                  <a:extLst>
                    <a:ext uri="{9D8B030D-6E8A-4147-A177-3AD203B41FA5}">
                      <a16:colId xmlns:a16="http://schemas.microsoft.com/office/drawing/2014/main" val="3021978700"/>
                    </a:ext>
                  </a:extLst>
                </a:gridCol>
                <a:gridCol w="3072813">
                  <a:extLst>
                    <a:ext uri="{9D8B030D-6E8A-4147-A177-3AD203B41FA5}">
                      <a16:colId xmlns:a16="http://schemas.microsoft.com/office/drawing/2014/main" val="2535071762"/>
                    </a:ext>
                  </a:extLst>
                </a:gridCol>
                <a:gridCol w="3865419">
                  <a:extLst>
                    <a:ext uri="{9D8B030D-6E8A-4147-A177-3AD203B41FA5}">
                      <a16:colId xmlns:a16="http://schemas.microsoft.com/office/drawing/2014/main" val="4243034343"/>
                    </a:ext>
                  </a:extLst>
                </a:gridCol>
              </a:tblGrid>
              <a:tr h="3943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Contract Clause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Seller Perspective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Buyer Perspective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3971082"/>
                  </a:ext>
                </a:extLst>
              </a:tr>
              <a:tr h="11401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Default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Seller wants to limit its exposure and cap its liability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Buyer wants the right to sue for specific performance OR sue for damages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3742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3213086"/>
      </p:ext>
    </p:extLst>
  </p:cSld>
  <p:clrMapOvr>
    <a:masterClrMapping/>
  </p:clrMapOvr>
</p:sld>
</file>

<file path=ppt/theme/theme1.xml><?xml version="1.0" encoding="utf-8"?>
<a:theme xmlns:a="http://schemas.openxmlformats.org/drawingml/2006/main" name="Becker">
  <a:themeElements>
    <a:clrScheme name="Becker">
      <a:dk1>
        <a:srgbClr val="9F1D88"/>
      </a:dk1>
      <a:lt1>
        <a:srgbClr val="FFFFFF"/>
      </a:lt1>
      <a:dk2>
        <a:srgbClr val="9F1D88"/>
      </a:dk2>
      <a:lt2>
        <a:srgbClr val="FFFFFF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BF70360D2C7942AD5FAA57312D2A24" ma:contentTypeVersion="10" ma:contentTypeDescription="Create a new document." ma:contentTypeScope="" ma:versionID="8253f4bf3acbf5e90f9714bbf92729f4">
  <xsd:schema xmlns:xsd="http://www.w3.org/2001/XMLSchema" xmlns:xs="http://www.w3.org/2001/XMLSchema" xmlns:p="http://schemas.microsoft.com/office/2006/metadata/properties" xmlns:ns3="231722e6-2931-4e8c-ad78-057640884e8d" targetNamespace="http://schemas.microsoft.com/office/2006/metadata/properties" ma:root="true" ma:fieldsID="cde52133e13dca0a5ea91b9e6fd4aa75" ns3:_="">
    <xsd:import namespace="231722e6-2931-4e8c-ad78-057640884e8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1722e6-2931-4e8c-ad78-057640884e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B993E9D-2BCC-443B-862B-4EF0E22D98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1722e6-2931-4e8c-ad78-057640884e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3A8B222-DE84-4B04-AFD5-6D39392F269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75767B-3B6D-4150-90EE-36470530AD5F}">
  <ds:schemaRefs>
    <ds:schemaRef ds:uri="http://schemas.microsoft.com/office/2006/documentManagement/types"/>
    <ds:schemaRef ds:uri="231722e6-2931-4e8c-ad78-057640884e8d"/>
    <ds:schemaRef ds:uri="http://purl.org/dc/elements/1.1/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1541</Words>
  <Application>Microsoft Office PowerPoint</Application>
  <PresentationFormat>Widescreen</PresentationFormat>
  <Paragraphs>227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Courier New</vt:lpstr>
      <vt:lpstr>Times New Roman</vt:lpstr>
      <vt:lpstr>Symbol</vt:lpstr>
      <vt:lpstr>Nunito Sans Light</vt:lpstr>
      <vt:lpstr>Calibri</vt:lpstr>
      <vt:lpstr>Nunito Sans</vt:lpstr>
      <vt:lpstr>Becker</vt:lpstr>
      <vt:lpstr>CCIM / RCA Presentation: Contractual Sticking Points</vt:lpstr>
      <vt:lpstr>So, what happens after an LOI is signed that results in the parties not entering into a Contract?  Multiple reasons: </vt:lpstr>
      <vt:lpstr>LOI vs. CONTRACT </vt:lpstr>
      <vt:lpstr>Contract clauses which tend to create roadblocks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Leases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Q&amp;A</vt:lpstr>
      <vt:lpstr>www.beckerlawyers.com www.beckercovid19.com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CCIM / RCA Presentation: Contractual Sticking Points</dc:title>
  <dc:creator/>
  <cp:lastModifiedBy>Belinda Krause</cp:lastModifiedBy>
  <cp:revision>2</cp:revision>
  <dcterms:created xsi:type="dcterms:W3CDTF">2020-05-12T15:03:00Z</dcterms:created>
  <dcterms:modified xsi:type="dcterms:W3CDTF">2020-05-12T15:43:57Z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0x010100E4BF70360D2C7942AD5FAA57312D2A24</vt:lpwstr>
  </property>
</Properties>
</file>